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5143500" cx="9144000"/>
  <p:notesSz cx="6858000" cy="9144000"/>
  <p:embeddedFontLst>
    <p:embeddedFont>
      <p:font typeface="Playfair Display"/>
      <p:regular r:id="rId14"/>
      <p:bold r:id="rId15"/>
      <p:italic r:id="rId16"/>
      <p:boldItalic r:id="rId17"/>
    </p:embeddedFont>
    <p:embeddedFont>
      <p:font typeface="La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La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fairDisplay-bold.fntdata"/><Relationship Id="rId14" Type="http://schemas.openxmlformats.org/officeDocument/2006/relationships/font" Target="fonts/PlayfairDisplay-regular.fntdata"/><Relationship Id="rId17" Type="http://schemas.openxmlformats.org/officeDocument/2006/relationships/font" Target="fonts/PlayfairDisplay-boldItalic.fntdata"/><Relationship Id="rId16" Type="http://schemas.openxmlformats.org/officeDocument/2006/relationships/font" Target="fonts/PlayfairDisplay-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bold.fntdata"/><Relationship Id="rId6" Type="http://schemas.openxmlformats.org/officeDocument/2006/relationships/slide" Target="slides/slide1.xml"/><Relationship Id="rId18" Type="http://schemas.openxmlformats.org/officeDocument/2006/relationships/font" Target="fonts/La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d064c6b81b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d064c6b81b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d131d723a8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d131d723a8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d064c6b81b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d064c6b81b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d064c6b81b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d064c6b81b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d064c6b81b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d064c6b81b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2d064c6b81b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2d064c6b81b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d064c6b81b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d064c6b81b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287925" y="461075"/>
            <a:ext cx="4572000" cy="4165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626975" y="693550"/>
            <a:ext cx="3884400" cy="3700200"/>
          </a:xfrm>
          <a:prstGeom prst="rect">
            <a:avLst/>
          </a:prstGeom>
          <a:noFill/>
          <a:ln cap="flat" cmpd="sng" w="2857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 sz="1800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4"/>
          <p:cNvSpPr txBox="1"/>
          <p:nvPr>
            <p:ph type="title"/>
          </p:nvPr>
        </p:nvSpPr>
        <p:spPr>
          <a:xfrm>
            <a:off x="311700" y="12205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ato"/>
              <a:buNone/>
              <a:defRPr sz="3000"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" type="body"/>
          </p:nvPr>
        </p:nvSpPr>
        <p:spPr>
          <a:xfrm>
            <a:off x="311700" y="1516900"/>
            <a:ext cx="4204200" cy="3426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302225" y="1429725"/>
            <a:ext cx="4204200" cy="35550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dk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b="0" sz="4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1"/>
          <p:cNvSpPr txBox="1"/>
          <p:nvPr>
            <p:ph hasCustomPrompt="1" type="title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/>
          <p:nvPr>
            <p:ph idx="1" type="body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coral">
    <p:bg>
      <p:bgPr>
        <a:solidFill>
          <a:srgbClr val="6D9EEB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D966"/>
              </a:buClr>
              <a:buSzPts val="3200"/>
              <a:buFont typeface="Playfair Display"/>
              <a:buNone/>
              <a:defRPr b="1" sz="3200">
                <a:solidFill>
                  <a:srgbClr val="FFD966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b="1" sz="3200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800"/>
              <a:buFont typeface="Lato"/>
              <a:buChar char="●"/>
              <a:defRPr sz="1800"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○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■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●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○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■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●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○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06666"/>
              </a:buClr>
              <a:buSzPts val="1400"/>
              <a:buFont typeface="Lato"/>
              <a:buChar char="■"/>
              <a:defRPr>
                <a:solidFill>
                  <a:srgbClr val="E06666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3.jpg"/><Relationship Id="rId4" Type="http://schemas.openxmlformats.org/officeDocument/2006/relationships/image" Target="../media/image1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Relationship Id="rId4" Type="http://schemas.openxmlformats.org/officeDocument/2006/relationships/image" Target="../media/image9.jpg"/><Relationship Id="rId5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ctrTitle"/>
          </p:nvPr>
        </p:nvSpPr>
        <p:spPr>
          <a:xfrm>
            <a:off x="2672950" y="859675"/>
            <a:ext cx="3776700" cy="2180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D966"/>
                </a:solidFill>
              </a:rPr>
              <a:t>Mercenaries and Disaster Capitalism in the Congo Crisis</a:t>
            </a:r>
            <a:endParaRPr>
              <a:solidFill>
                <a:srgbClr val="FFD966"/>
              </a:solidFill>
            </a:endParaRPr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3096250" y="3207122"/>
            <a:ext cx="2951400" cy="1084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3200">
                <a:solidFill>
                  <a:srgbClr val="FFD966"/>
                </a:solidFill>
              </a:rPr>
              <a:t>By Thor Leo Whitaker</a:t>
            </a:r>
            <a:endParaRPr b="0" sz="3200">
              <a:solidFill>
                <a:srgbClr val="FFD966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0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12205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Introduction</a:t>
            </a:r>
            <a:endParaRPr sz="3200"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423075"/>
            <a:ext cx="4204200" cy="357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My Thesis.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Why it matters?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Why I’m interested?</a:t>
            </a:r>
            <a:endParaRPr sz="3200"/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68300" y="204575"/>
            <a:ext cx="4323301" cy="2465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8575" y="2774407"/>
            <a:ext cx="3250200" cy="21684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title"/>
          </p:nvPr>
        </p:nvSpPr>
        <p:spPr>
          <a:xfrm>
            <a:off x="367800" y="23680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Organization</a:t>
            </a:r>
            <a:endParaRPr sz="3200"/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33500"/>
            <a:ext cx="4204200" cy="3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Background Info.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Katanga and UMHK.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Moïse Tshombe.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Mercenaries themselves.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Conclusion.</a:t>
            </a:r>
            <a:endParaRPr sz="3200"/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082550"/>
            <a:ext cx="4323300" cy="278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2413" y="59450"/>
            <a:ext cx="2902470" cy="1934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title"/>
          </p:nvPr>
        </p:nvSpPr>
        <p:spPr>
          <a:xfrm>
            <a:off x="311700" y="12205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Background Info</a:t>
            </a:r>
            <a:endParaRPr sz="3200"/>
          </a:p>
        </p:txBody>
      </p:sp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311700" y="1443925"/>
            <a:ext cx="4204200" cy="355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Congo Crisis.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Disaster Capitalism.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Mercenaries.</a:t>
            </a:r>
            <a:endParaRPr sz="3200"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410100"/>
            <a:ext cx="4323300" cy="432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/>
          <p:nvPr>
            <p:ph type="title"/>
          </p:nvPr>
        </p:nvSpPr>
        <p:spPr>
          <a:xfrm>
            <a:off x="311700" y="12205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Katanga and the UMHK</a:t>
            </a:r>
            <a:endParaRPr sz="3200"/>
          </a:p>
        </p:txBody>
      </p:sp>
      <p:sp>
        <p:nvSpPr>
          <p:cNvPr id="90" name="Google Shape;90;p17"/>
          <p:cNvSpPr txBox="1"/>
          <p:nvPr>
            <p:ph idx="1" type="body"/>
          </p:nvPr>
        </p:nvSpPr>
        <p:spPr>
          <a:xfrm>
            <a:off x="311700" y="1412625"/>
            <a:ext cx="4204200" cy="358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The company.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Fear of </a:t>
            </a:r>
            <a:r>
              <a:rPr lang="en" sz="3200"/>
              <a:t>Lumumba</a:t>
            </a:r>
            <a:r>
              <a:rPr lang="en" sz="3200"/>
              <a:t>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First mercenaries.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UN </a:t>
            </a:r>
            <a:r>
              <a:rPr lang="en" sz="3200"/>
              <a:t>involvement.</a:t>
            </a:r>
            <a:endParaRPr sz="3200"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3800" y="2424650"/>
            <a:ext cx="3777375" cy="2518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17851" y="256525"/>
            <a:ext cx="1260475" cy="176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0647" y="163700"/>
            <a:ext cx="3022677" cy="19531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/>
          <p:nvPr>
            <p:ph type="title"/>
          </p:nvPr>
        </p:nvSpPr>
        <p:spPr>
          <a:xfrm>
            <a:off x="311700" y="266150"/>
            <a:ext cx="42042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Moïse Tshombe as PM of the DRC</a:t>
            </a:r>
            <a:endParaRPr sz="3200"/>
          </a:p>
        </p:txBody>
      </p:sp>
      <p:sp>
        <p:nvSpPr>
          <p:cNvPr id="99" name="Google Shape;99;p18"/>
          <p:cNvSpPr txBox="1"/>
          <p:nvPr>
            <p:ph idx="1" type="body"/>
          </p:nvPr>
        </p:nvSpPr>
        <p:spPr>
          <a:xfrm>
            <a:off x="311700" y="1443925"/>
            <a:ext cx="4204200" cy="349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Exile from Katanga.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Rising tensions.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PM of the DRC.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Legacy today.</a:t>
            </a:r>
            <a:endParaRPr sz="3200"/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16675" y="2892450"/>
            <a:ext cx="2184750" cy="205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300" y="152400"/>
            <a:ext cx="3881475" cy="258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/>
        </p:nvSpPr>
        <p:spPr>
          <a:xfrm>
            <a:off x="7785150" y="2971475"/>
            <a:ext cx="1199700" cy="18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E06666"/>
                </a:solidFill>
                <a:highlight>
                  <a:srgbClr val="FFD966"/>
                </a:highlight>
                <a:latin typeface="Lato"/>
                <a:ea typeface="Lato"/>
                <a:cs typeface="Lato"/>
                <a:sym typeface="Lato"/>
              </a:rPr>
              <a:t>PM of South Africa (Hendrik Verwoerd) on the left and PM of Rhodesia (Roy </a:t>
            </a:r>
            <a:r>
              <a:rPr lang="en" sz="1000">
                <a:solidFill>
                  <a:srgbClr val="E06666"/>
                </a:solidFill>
                <a:highlight>
                  <a:srgbClr val="FFD966"/>
                </a:highlight>
                <a:latin typeface="Lato"/>
                <a:ea typeface="Lato"/>
                <a:cs typeface="Lato"/>
                <a:sym typeface="Lato"/>
              </a:rPr>
              <a:t>Welensky</a:t>
            </a:r>
            <a:r>
              <a:rPr lang="en" sz="1000">
                <a:solidFill>
                  <a:srgbClr val="E06666"/>
                </a:solidFill>
                <a:highlight>
                  <a:srgbClr val="FFD966"/>
                </a:highlight>
                <a:latin typeface="Lato"/>
                <a:ea typeface="Lato"/>
                <a:cs typeface="Lato"/>
                <a:sym typeface="Lato"/>
              </a:rPr>
              <a:t>) on the right. Both of whom were in charge of an </a:t>
            </a:r>
            <a:r>
              <a:rPr lang="en" sz="1000">
                <a:solidFill>
                  <a:srgbClr val="E06666"/>
                </a:solidFill>
                <a:highlight>
                  <a:srgbClr val="FFD966"/>
                </a:highlight>
                <a:latin typeface="Lato"/>
                <a:ea typeface="Lato"/>
                <a:cs typeface="Lato"/>
                <a:sym typeface="Lato"/>
              </a:rPr>
              <a:t>apartheid</a:t>
            </a:r>
            <a:r>
              <a:rPr lang="en" sz="1000">
                <a:solidFill>
                  <a:srgbClr val="E06666"/>
                </a:solidFill>
                <a:highlight>
                  <a:srgbClr val="FFD966"/>
                </a:highlight>
                <a:latin typeface="Lato"/>
                <a:ea typeface="Lato"/>
                <a:cs typeface="Lato"/>
                <a:sym typeface="Lato"/>
              </a:rPr>
              <a:t> government in Africa.</a:t>
            </a:r>
            <a:endParaRPr sz="1000">
              <a:solidFill>
                <a:srgbClr val="E06666"/>
              </a:solidFill>
              <a:highlight>
                <a:srgbClr val="FFD966"/>
              </a:highlight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 txBox="1"/>
          <p:nvPr>
            <p:ph type="title"/>
          </p:nvPr>
        </p:nvSpPr>
        <p:spPr>
          <a:xfrm>
            <a:off x="311700" y="160675"/>
            <a:ext cx="4187100" cy="105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Mercenaries throughout the Crisis</a:t>
            </a:r>
            <a:endParaRPr sz="3200"/>
          </a:p>
        </p:txBody>
      </p:sp>
      <p:sp>
        <p:nvSpPr>
          <p:cNvPr id="108" name="Google Shape;108;p19"/>
          <p:cNvSpPr txBox="1"/>
          <p:nvPr>
            <p:ph idx="1" type="body"/>
          </p:nvPr>
        </p:nvSpPr>
        <p:spPr>
          <a:xfrm>
            <a:off x="311700" y="1423075"/>
            <a:ext cx="4187100" cy="354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Killers, </a:t>
            </a:r>
            <a:r>
              <a:rPr lang="en" sz="3200"/>
              <a:t>thieves</a:t>
            </a:r>
            <a:r>
              <a:rPr lang="en" sz="3200"/>
              <a:t>, and accountants.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Who worked for who?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Mutinies in Stanleyville.</a:t>
            </a:r>
            <a:endParaRPr sz="3200"/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280625"/>
            <a:ext cx="4340403" cy="2689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8313" y="160675"/>
            <a:ext cx="2967769" cy="1975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>
            <p:ph type="title"/>
          </p:nvPr>
        </p:nvSpPr>
        <p:spPr>
          <a:xfrm>
            <a:off x="311700" y="122050"/>
            <a:ext cx="4204200" cy="110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Conclusion</a:t>
            </a:r>
            <a:endParaRPr sz="3200"/>
          </a:p>
        </p:txBody>
      </p:sp>
      <p:sp>
        <p:nvSpPr>
          <p:cNvPr id="116" name="Google Shape;116;p20"/>
          <p:cNvSpPr txBox="1"/>
          <p:nvPr>
            <p:ph idx="1" type="body"/>
          </p:nvPr>
        </p:nvSpPr>
        <p:spPr>
          <a:xfrm>
            <a:off x="311700" y="1412625"/>
            <a:ext cx="4204200" cy="36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Mercenaries to PMCs.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Today’s </a:t>
            </a:r>
            <a:r>
              <a:rPr lang="en" sz="3200"/>
              <a:t>clients.</a:t>
            </a:r>
            <a:endParaRPr sz="3200"/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 sz="3200"/>
              <a:t>Continued research?</a:t>
            </a:r>
            <a:endParaRPr sz="3200"/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325" y="2516750"/>
            <a:ext cx="4323299" cy="2426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8300" y="152400"/>
            <a:ext cx="4081147" cy="221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